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72" r:id="rId3"/>
    <p:sldId id="269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68" r:id="rId18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67D8B-FF89-4CB3-B098-181B9E1ACA3D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CE6D2-E89F-41C4-B178-B3C2FA2E64ED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4719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CE6D2-E89F-41C4-B178-B3C2FA2E64ED}" type="slidenum">
              <a:rPr lang="bs-Latn-BA" smtClean="0"/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266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D39E3-8B08-4394-9E0A-B0C983D776A5}" type="datetimeFigureOut">
              <a:rPr lang="bs-Latn-BA" smtClean="0"/>
              <a:t>15.6.2019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D6AD-EAA5-4E05-9B5D-29EC723DC176}" type="slidenum">
              <a:rPr lang="bs-Latn-BA" smtClean="0"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117180" cy="2448272"/>
          </a:xfrm>
        </p:spPr>
        <p:txBody>
          <a:bodyPr/>
          <a:lstStyle/>
          <a:p>
            <a:r>
              <a:rPr lang="bs-Latn-BA" sz="3600" u="sng" dirty="0" smtClean="0"/>
              <a:t>T  E  M  A:</a:t>
            </a:r>
            <a:br>
              <a:rPr lang="bs-Latn-BA" sz="3600" u="sng" dirty="0" smtClean="0"/>
            </a:br>
            <a:r>
              <a:rPr lang="bs-Latn-BA" sz="3600" dirty="0" smtClean="0"/>
              <a:t>OSNOVNO OBRAZOVANJE NA PODRUČJU </a:t>
            </a:r>
            <a:r>
              <a:rPr lang="bs-Latn-BA" sz="3600" smtClean="0"/>
              <a:t>SREDNJOBOSANSKOG KANTONA-PREPREKE </a:t>
            </a:r>
            <a:r>
              <a:rPr lang="bs-Latn-BA" sz="3600" dirty="0" smtClean="0"/>
              <a:t>I MOGUĆNOSTI UNAPREĐENJA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429000"/>
            <a:ext cx="7117180" cy="2520280"/>
          </a:xfrm>
        </p:spPr>
        <p:txBody>
          <a:bodyPr>
            <a:noAutofit/>
          </a:bodyPr>
          <a:lstStyle/>
          <a:p>
            <a:r>
              <a:rPr lang="bs-Latn-BA" sz="2800" u="sng" dirty="0" smtClean="0">
                <a:solidFill>
                  <a:schemeClr val="bg1"/>
                </a:solidFill>
              </a:rPr>
              <a:t>Autor: </a:t>
            </a:r>
            <a:r>
              <a:rPr lang="bs-Latn-BA" sz="2800" dirty="0" smtClean="0">
                <a:solidFill>
                  <a:schemeClr val="bg1"/>
                </a:solidFill>
              </a:rPr>
              <a:t>Muhamed Pajić, predsjednik Upravnog odbora NSSOOIO SBK</a:t>
            </a:r>
          </a:p>
          <a:p>
            <a:r>
              <a:rPr lang="bs-Latn-BA" sz="2800" dirty="0" smtClean="0">
                <a:solidFill>
                  <a:srgbClr val="FF0000"/>
                </a:solidFill>
              </a:rPr>
              <a:t>Vitez: 14.06.2019.godine</a:t>
            </a:r>
          </a:p>
          <a:p>
            <a:endParaRPr lang="bs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4. FUNKCIONALNI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s-Latn-BA" sz="2400" dirty="0" smtClean="0"/>
              <a:t>Obrazovanje ne funkcioniše na bazi zakona i podzakonskih propisa nego uglavnom na političko dogovornoj osnovi ili čisto voluntarističkim pristupom pojedinih dužnosnika u obrazovnom sistemu</a:t>
            </a:r>
            <a:endParaRPr lang="bs-Latn-B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16632"/>
            <a:ext cx="3469242" cy="6624736"/>
          </a:xfrm>
        </p:spPr>
        <p:txBody>
          <a:bodyPr>
            <a:noAutofit/>
          </a:bodyPr>
          <a:lstStyle/>
          <a:p>
            <a:r>
              <a:rPr lang="bs-Latn-BA" sz="2000" dirty="0" smtClean="0">
                <a:solidFill>
                  <a:srgbClr val="FFFF00"/>
                </a:solidFill>
              </a:rPr>
              <a:t>POSLJEDICE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2 </a:t>
            </a:r>
            <a:r>
              <a:rPr lang="bs-Latn-BA" sz="2000" dirty="0" smtClean="0">
                <a:solidFill>
                  <a:srgbClr val="FFFF00"/>
                </a:solidFill>
              </a:rPr>
              <a:t>škole pod jednim krovom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1/3 škola funkcioniše suprotno zakonu jer ne zadovoljavaju zakonski minimum za pravni subjektivitet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Broj učenika u odjeljenju mimo pedagoških standada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Potpuna politizacija upravnih i rukovodnoh organa u školama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Uvođenje devetogodišnjeg obrazovanja sa potpunom improvizacijom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Inkluzija bez jasnog plana i edukacije nastavnika</a:t>
            </a:r>
          </a:p>
          <a:p>
            <a:r>
              <a:rPr lang="bs-Latn-BA" sz="2000" dirty="0" smtClean="0">
                <a:solidFill>
                  <a:srgbClr val="FFFF00"/>
                </a:solidFill>
              </a:rPr>
              <a:t>Minimalna ili gotovo nikakva edukacija nastavnika</a:t>
            </a:r>
          </a:p>
        </p:txBody>
      </p:sp>
    </p:spTree>
    <p:extLst>
      <p:ext uri="{BB962C8B-B14F-4D97-AF65-F5344CB8AC3E}">
        <p14:creationId xmlns:p14="http://schemas.microsoft.com/office/powerpoint/2010/main" val="7416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88641"/>
            <a:ext cx="7123080" cy="720080"/>
          </a:xfrm>
        </p:spPr>
        <p:txBody>
          <a:bodyPr/>
          <a:lstStyle/>
          <a:p>
            <a:r>
              <a:rPr lang="bs-Latn-BA" dirty="0" smtClean="0"/>
              <a:t>5. KADROVSKI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268760"/>
            <a:ext cx="3471277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a) Upravljački organi</a:t>
            </a:r>
          </a:p>
          <a:p>
            <a:r>
              <a:rPr lang="bs-Latn-BA" dirty="0" smtClean="0"/>
              <a:t>Uglavnom  bez obrazovne kompetencije </a:t>
            </a:r>
          </a:p>
          <a:p>
            <a:r>
              <a:rPr lang="bs-Latn-BA" dirty="0" smtClean="0"/>
              <a:t>Bez znanja elementarne zakonske i podzakonske regulative</a:t>
            </a:r>
          </a:p>
          <a:p>
            <a:r>
              <a:rPr lang="bs-Latn-BA" dirty="0" smtClean="0"/>
              <a:t>Potpuno politički ovisni</a:t>
            </a:r>
          </a:p>
          <a:p>
            <a:pPr marL="0" indent="0">
              <a:buNone/>
            </a:pPr>
            <a:r>
              <a:rPr lang="bs-Latn-BA" dirty="0">
                <a:solidFill>
                  <a:srgbClr val="FFFF00"/>
                </a:solidFill>
              </a:rPr>
              <a:t>b</a:t>
            </a:r>
            <a:r>
              <a:rPr lang="bs-Latn-BA" dirty="0" smtClean="0">
                <a:solidFill>
                  <a:srgbClr val="FFFF00"/>
                </a:solidFill>
              </a:rPr>
              <a:t>) Rukovodni organi</a:t>
            </a:r>
          </a:p>
          <a:p>
            <a:r>
              <a:rPr lang="bs-Latn-BA" dirty="0" smtClean="0"/>
              <a:t>Jedini kriterij politička podobnost i poslušnost</a:t>
            </a:r>
          </a:p>
          <a:p>
            <a:r>
              <a:rPr lang="bs-Latn-BA" dirty="0" smtClean="0"/>
              <a:t>Većina bez vidljivih rezultata u radu</a:t>
            </a:r>
          </a:p>
          <a:p>
            <a:r>
              <a:rPr lang="bs-Latn-BA" dirty="0" smtClean="0"/>
              <a:t>Mnogi bez istinskog povjerenja i poštovanja zaposlenih, te lokane sredine</a:t>
            </a:r>
          </a:p>
          <a:p>
            <a:endParaRPr lang="bs-Latn-BA" dirty="0" smtClean="0"/>
          </a:p>
          <a:p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052736"/>
            <a:ext cx="3469242" cy="4627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c) Nastavno, stručno i administrativno-tehničko osoblje</a:t>
            </a:r>
          </a:p>
          <a:p>
            <a:r>
              <a:rPr lang="bs-Latn-BA" dirty="0" smtClean="0"/>
              <a:t>Različitia dob, znanje, iskustvo i vještine</a:t>
            </a:r>
          </a:p>
          <a:p>
            <a:r>
              <a:rPr lang="bs-Latn-BA" dirty="0"/>
              <a:t>V</a:t>
            </a:r>
            <a:r>
              <a:rPr lang="bs-Latn-BA" dirty="0" smtClean="0"/>
              <a:t>idan pad u kvalitetu rada </a:t>
            </a:r>
          </a:p>
          <a:p>
            <a:r>
              <a:rPr lang="bs-Latn-BA" dirty="0" smtClean="0"/>
              <a:t>Različit pristup obavezama</a:t>
            </a:r>
          </a:p>
          <a:p>
            <a:r>
              <a:rPr lang="bs-Latn-BA" dirty="0" smtClean="0"/>
              <a:t>Bez adekvatnog nadzora</a:t>
            </a:r>
          </a:p>
          <a:p>
            <a:r>
              <a:rPr lang="bs-Latn-BA" dirty="0" smtClean="0"/>
              <a:t>Bez adekvatne edukacije</a:t>
            </a:r>
          </a:p>
          <a:p>
            <a:r>
              <a:rPr lang="bs-Latn-BA" dirty="0" smtClean="0"/>
              <a:t>Politička ucjena radno-pravnog statusa</a:t>
            </a:r>
          </a:p>
          <a:p>
            <a:r>
              <a:rPr lang="bs-Latn-BA" dirty="0" smtClean="0"/>
              <a:t>Sve izraženija površnost u radu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465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123080" cy="936104"/>
          </a:xfrm>
        </p:spPr>
        <p:txBody>
          <a:bodyPr/>
          <a:lstStyle/>
          <a:p>
            <a:r>
              <a:rPr lang="bs-Latn-BA" dirty="0" smtClean="0"/>
              <a:t>6. MATERIJALNI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412776"/>
            <a:ext cx="3471277" cy="5112568"/>
          </a:xfrm>
        </p:spPr>
        <p:txBody>
          <a:bodyPr>
            <a:noAutofit/>
          </a:bodyPr>
          <a:lstStyle/>
          <a:p>
            <a:r>
              <a:rPr lang="bs-Latn-BA" sz="2400" dirty="0" smtClean="0"/>
              <a:t>Finansiranje iz </a:t>
            </a:r>
            <a:r>
              <a:rPr lang="bs-Latn-BA" sz="2400" dirty="0" smtClean="0"/>
              <a:t>budžeta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/>
              <a:t>Budžet kantona</a:t>
            </a:r>
          </a:p>
          <a:p>
            <a:pPr marL="457200" indent="-457200">
              <a:buAutoNum type="alphaLcParenR"/>
            </a:pPr>
            <a:r>
              <a:rPr lang="bs-Latn-BA" sz="2400" dirty="0" smtClean="0"/>
              <a:t>Oko 90 % iz PDV-na snovu Zakona o pripadnosti javnih prihoda</a:t>
            </a:r>
          </a:p>
          <a:p>
            <a:pPr marL="457200" indent="-457200">
              <a:buAutoNum type="alphaLcParenR"/>
            </a:pPr>
            <a:r>
              <a:rPr lang="bs-Latn-BA" sz="2400" dirty="0" smtClean="0"/>
              <a:t>Oko 10% izvorni prihodi</a:t>
            </a:r>
            <a:endParaRPr lang="bs-Latn-BA" sz="2400" dirty="0" smtClean="0"/>
          </a:p>
          <a:p>
            <a:pPr>
              <a:buFont typeface="Wingdings" pitchFamily="2" charset="2"/>
              <a:buChar char="v"/>
            </a:pPr>
            <a:r>
              <a:rPr lang="bs-Latn-BA" sz="2400" dirty="0" smtClean="0"/>
              <a:t>Budžet </a:t>
            </a:r>
            <a:r>
              <a:rPr lang="bs-Latn-BA" sz="2400" dirty="0" smtClean="0"/>
              <a:t>za 2019.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/>
              <a:t>Ukupan plan-</a:t>
            </a:r>
          </a:p>
          <a:p>
            <a:pPr marL="0" indent="0">
              <a:buNone/>
            </a:pPr>
            <a:r>
              <a:rPr lang="bs-Latn-BA" sz="2400" u="sng" dirty="0" smtClean="0"/>
              <a:t>236 501 759 KM </a:t>
            </a:r>
            <a:r>
              <a:rPr lang="bs-Latn-BA" sz="2400" dirty="0" smtClean="0"/>
              <a:t>veći za            17 179 340 KM             (uvećanje 8%)</a:t>
            </a:r>
          </a:p>
          <a:p>
            <a:pPr>
              <a:buFont typeface="Wingdings" pitchFamily="2" charset="2"/>
              <a:buChar char="v"/>
            </a:pPr>
            <a:endParaRPr lang="bs-Latn-B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980728"/>
            <a:ext cx="4085183" cy="4880323"/>
          </a:xfrm>
        </p:spPr>
        <p:txBody>
          <a:bodyPr>
            <a:normAutofit/>
          </a:bodyPr>
          <a:lstStyle/>
          <a:p>
            <a:r>
              <a:rPr lang="bs-Latn-BA" sz="2400" dirty="0" smtClean="0"/>
              <a:t>Ministarstvo obrazovanja nauke, kulture i sporta </a:t>
            </a:r>
          </a:p>
          <a:p>
            <a:r>
              <a:rPr lang="bs-Latn-BA" sz="2400" dirty="0" smtClean="0"/>
              <a:t>Osnovne škole                      </a:t>
            </a:r>
            <a:r>
              <a:rPr lang="bs-Latn-BA" sz="2400" u="sng" dirty="0" smtClean="0"/>
              <a:t>57 045 348(24,1%)</a:t>
            </a:r>
          </a:p>
          <a:p>
            <a:r>
              <a:rPr lang="bs-Latn-BA" sz="2400" dirty="0" smtClean="0"/>
              <a:t>Srednje škole                           </a:t>
            </a:r>
            <a:r>
              <a:rPr lang="bs-Latn-BA" sz="2400" u="sng" dirty="0" smtClean="0"/>
              <a:t>25 523 800 (10,8%)</a:t>
            </a:r>
          </a:p>
          <a:p>
            <a:r>
              <a:rPr lang="bs-Latn-BA" sz="2400" dirty="0" smtClean="0"/>
              <a:t>Ministarstvo obrazovanja                    </a:t>
            </a:r>
            <a:r>
              <a:rPr lang="bs-Latn-BA" sz="2400" u="sng" dirty="0" smtClean="0"/>
              <a:t>8 683 600 (3,7%)</a:t>
            </a:r>
          </a:p>
          <a:p>
            <a:r>
              <a:rPr lang="bs-Latn-BA" sz="2400" dirty="0" smtClean="0"/>
              <a:t>Ukupno obrazovanje            </a:t>
            </a:r>
            <a:r>
              <a:rPr lang="bs-Latn-BA" sz="2400" u="sng" dirty="0" smtClean="0"/>
              <a:t>91 252 838 (38,6%)</a:t>
            </a:r>
          </a:p>
        </p:txBody>
      </p:sp>
    </p:spTree>
    <p:extLst>
      <p:ext uri="{BB962C8B-B14F-4D97-AF65-F5344CB8AC3E}">
        <p14:creationId xmlns:p14="http://schemas.microsoft.com/office/powerpoint/2010/main" val="39817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-99392"/>
            <a:ext cx="7125113" cy="1368153"/>
          </a:xfrm>
        </p:spPr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a) Struktura rashoda u osnovnom obrazovanju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340768"/>
            <a:ext cx="7450989" cy="5184575"/>
          </a:xfrm>
        </p:spPr>
        <p:txBody>
          <a:bodyPr>
            <a:noAutofit/>
          </a:bodyPr>
          <a:lstStyle/>
          <a:p>
            <a:r>
              <a:rPr lang="bs-Latn-BA" sz="2800" dirty="0" smtClean="0"/>
              <a:t>Ukupna sredstva za osnovno obrazovanje:  </a:t>
            </a:r>
          </a:p>
          <a:p>
            <a:pPr marL="0" indent="0">
              <a:buNone/>
            </a:pPr>
            <a:r>
              <a:rPr lang="bs-Latn-BA" sz="2800" dirty="0" smtClean="0"/>
              <a:t>   57 045 348 KM</a:t>
            </a:r>
          </a:p>
          <a:p>
            <a:r>
              <a:rPr lang="bs-Latn-BA" sz="2800" dirty="0" smtClean="0"/>
              <a:t>Broj zaposlenih: 2 </a:t>
            </a:r>
            <a:r>
              <a:rPr lang="bs-Latn-BA" sz="2800" dirty="0" smtClean="0"/>
              <a:t>274</a:t>
            </a:r>
          </a:p>
          <a:p>
            <a:r>
              <a:rPr lang="bs-Latn-BA" sz="2800" dirty="0" smtClean="0"/>
              <a:t>Nepovoljna struktura zaposlenih</a:t>
            </a:r>
          </a:p>
          <a:p>
            <a:pPr marL="514350" indent="-514350">
              <a:buAutoNum type="alphaLcParenR"/>
            </a:pPr>
            <a:r>
              <a:rPr lang="bs-Latn-BA" sz="2800" u="sng" dirty="0"/>
              <a:t>o</a:t>
            </a:r>
            <a:r>
              <a:rPr lang="bs-Latn-BA" sz="2800" u="sng" dirty="0" smtClean="0"/>
              <a:t>ko 60% nastavno osoblje</a:t>
            </a:r>
          </a:p>
          <a:p>
            <a:pPr marL="514350" indent="-514350">
              <a:buAutoNum type="alphaLcParenR"/>
            </a:pPr>
            <a:r>
              <a:rPr lang="bs-Latn-BA" sz="2800" u="sng" dirty="0"/>
              <a:t>o</a:t>
            </a:r>
            <a:r>
              <a:rPr lang="bs-Latn-BA" sz="2800" u="sng" dirty="0" smtClean="0"/>
              <a:t>ko 40% nenastavno osoblje</a:t>
            </a:r>
            <a:r>
              <a:rPr lang="bs-Latn-BA" sz="2800" u="sng" dirty="0" smtClean="0"/>
              <a:t> </a:t>
            </a:r>
          </a:p>
          <a:p>
            <a:r>
              <a:rPr lang="bs-Latn-BA" sz="2800" dirty="0" smtClean="0"/>
              <a:t>Plaće </a:t>
            </a:r>
            <a:r>
              <a:rPr lang="bs-Latn-BA" sz="2800" dirty="0" smtClean="0"/>
              <a:t>i naknade: 44 035 200 KM (77,2%)</a:t>
            </a:r>
          </a:p>
          <a:p>
            <a:r>
              <a:rPr lang="bs-Latn-BA" sz="2800" dirty="0" smtClean="0"/>
              <a:t>Doprinosi poslodavca: 3 975 300 KM (7%)</a:t>
            </a:r>
          </a:p>
          <a:p>
            <a:r>
              <a:rPr lang="bs-Latn-BA" sz="2800" dirty="0" smtClean="0"/>
              <a:t>Materijal i usluge: 7 766 000 KM (</a:t>
            </a:r>
            <a:r>
              <a:rPr lang="bs-Latn-BA" sz="2800" dirty="0" smtClean="0"/>
              <a:t>13,6</a:t>
            </a:r>
            <a:r>
              <a:rPr lang="bs-Latn-BA" sz="2800" dirty="0" smtClean="0"/>
              <a:t>%)</a:t>
            </a:r>
          </a:p>
          <a:p>
            <a:r>
              <a:rPr lang="bs-Latn-BA" sz="2800" dirty="0" smtClean="0"/>
              <a:t>Nabavka stalnih sredstava: 1 268 938 KM (2,2%)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41284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92087"/>
          </a:xfrm>
        </p:spPr>
        <p:txBody>
          <a:bodyPr/>
          <a:lstStyle/>
          <a:p>
            <a:r>
              <a:rPr lang="bs-Latn-BA" dirty="0" smtClean="0"/>
              <a:t>7. RADNO-PRAVNI</a:t>
            </a:r>
            <a:endParaRPr lang="bs-Latn-B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75656" y="764704"/>
            <a:ext cx="3132494" cy="576262"/>
          </a:xfrm>
        </p:spPr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ZAKON O RADU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009442" y="1340768"/>
            <a:ext cx="3471277" cy="4968551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U interesu kapitala, političkih elita, multinacionalnih kompanija, banaka i poslodavaca</a:t>
            </a:r>
          </a:p>
          <a:p>
            <a:r>
              <a:rPr lang="bs-Latn-BA" dirty="0" smtClean="0"/>
              <a:t>Protiv interesa </a:t>
            </a:r>
            <a:r>
              <a:rPr lang="bs-Latn-BA" dirty="0" smtClean="0"/>
              <a:t>radnika, poljoprivrednika, socijalnih kategorija</a:t>
            </a:r>
            <a:endParaRPr lang="bs-Latn-BA" dirty="0" smtClean="0"/>
          </a:p>
          <a:p>
            <a:r>
              <a:rPr lang="bs-Latn-BA" dirty="0" smtClean="0"/>
              <a:t>Cilj:</a:t>
            </a:r>
          </a:p>
          <a:p>
            <a:pPr>
              <a:buAutoNum type="alphaLcParenR"/>
            </a:pPr>
            <a:r>
              <a:rPr lang="bs-Latn-BA" dirty="0" smtClean="0"/>
              <a:t>Ukinuti postojeće Kolektivne ugovore</a:t>
            </a:r>
          </a:p>
          <a:p>
            <a:pPr>
              <a:buAutoNum type="alphaLcParenR"/>
            </a:pPr>
            <a:r>
              <a:rPr lang="bs-Latn-BA" dirty="0" smtClean="0"/>
              <a:t>Otežati kolektivno pregovaranje</a:t>
            </a:r>
          </a:p>
          <a:p>
            <a:pPr>
              <a:buAutoNum type="alphaLcParenR"/>
            </a:pPr>
            <a:r>
              <a:rPr lang="bs-Latn-BA" dirty="0" smtClean="0"/>
              <a:t>Marginalizirati sindikat</a:t>
            </a:r>
          </a:p>
          <a:p>
            <a:pPr>
              <a:buAutoNum type="alphaLcParenR"/>
            </a:pPr>
            <a:r>
              <a:rPr lang="bs-Latn-BA" dirty="0" smtClean="0"/>
              <a:t>Afirmisati rad na određeno vrijeme umjesto na neodređeno</a:t>
            </a:r>
          </a:p>
          <a:p>
            <a:pPr>
              <a:buAutoNum type="alphaLcParenR"/>
            </a:pPr>
            <a:r>
              <a:rPr lang="bs-Latn-BA" dirty="0" smtClean="0"/>
              <a:t>Pojednostaviti proceduru otkaza ugovora o radu</a:t>
            </a:r>
            <a:endParaRPr lang="bs-Latn-B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001474" y="980729"/>
            <a:ext cx="3133080" cy="360040"/>
          </a:xfrm>
        </p:spPr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KOLEKTIVNI UGOVOR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788024" y="188640"/>
            <a:ext cx="3471275" cy="6120680"/>
          </a:xfrm>
        </p:spPr>
        <p:txBody>
          <a:bodyPr>
            <a:normAutofit/>
          </a:bodyPr>
          <a:lstStyle/>
          <a:p>
            <a:r>
              <a:rPr lang="bs-Latn-BA" dirty="0" smtClean="0"/>
              <a:t>OPĆI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/>
              <a:t>istekao i Vlada i Udruženje poslodavaca ne žele da zaključe novi</a:t>
            </a:r>
          </a:p>
          <a:p>
            <a:r>
              <a:rPr lang="bs-Latn-BA" dirty="0" smtClean="0"/>
              <a:t>GRANSKI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/>
              <a:t>zaključuje se na određeno vrijeme, najčešće na godnu dana sa tendencjom umanjenja prava</a:t>
            </a:r>
          </a:p>
          <a:p>
            <a:r>
              <a:rPr lang="bs-Latn-BA" dirty="0" smtClean="0"/>
              <a:t>POJEDINAČNI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/>
              <a:t>zaključuje se za jednu firmu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5065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864096"/>
          </a:xfrm>
        </p:spPr>
        <p:txBody>
          <a:bodyPr/>
          <a:lstStyle/>
          <a:p>
            <a:r>
              <a:rPr lang="bs-Latn-BA" dirty="0" smtClean="0"/>
              <a:t>KOLEKTIVNI UGOVOR ZA OSNOVNO OBRAZOVANJE U SBK</a:t>
            </a:r>
            <a:endParaRPr lang="bs-Latn-BA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009443" y="1268760"/>
            <a:ext cx="7125112" cy="5256583"/>
          </a:xfrm>
        </p:spPr>
        <p:txBody>
          <a:bodyPr>
            <a:normAutofit/>
          </a:bodyPr>
          <a:lstStyle/>
          <a:p>
            <a:r>
              <a:rPr lang="bs-Latn-BA" dirty="0" smtClean="0"/>
              <a:t>Zaključen 09.04.2018.godine (Sl. novine SBK 7/18)</a:t>
            </a:r>
          </a:p>
          <a:p>
            <a:r>
              <a:rPr lang="bs-Latn-BA" dirty="0" smtClean="0"/>
              <a:t>Njegovo trajanje 30.09.2019.godine</a:t>
            </a:r>
          </a:p>
          <a:p>
            <a:r>
              <a:rPr lang="bs-Latn-BA" dirty="0" smtClean="0"/>
              <a:t>Prelazni period 90 dana tj. do 31.12.2019.godine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Aktivnosti: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Upućen zahtjev za pregovore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Dobivena reprezentativnost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Očekujemo odgovor Vlade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Ciljevi: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Polazna osnova postojeći kolektivni ugovor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Zadržati stečeni nivo prava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Izjednačiti ili približiti vrijednost rada u osnovnim i srednjim školama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Izjednačiti vrijednost rada nastavnika i stručnih saradnika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408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792088"/>
          </a:xfrm>
        </p:spPr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ŠTO JE POTREBNO ZA UNAPREĐENJE?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125112" cy="561662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bs-Latn-BA" dirty="0" smtClean="0"/>
              <a:t>Obrazovanje vratiti struci i nauci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Depolitizirati obrazovni sistem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Donijeti moderan zakon koji će afirmisati stručnost i kompetentnost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Donijeti kvalitetnu podzakonsku legislativu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Donijeti savremene NPiP-e koji prate tehičko-tehnoliška unapređenja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Racionalizirati mrežu škola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Odvojiti neobrazovna zanimanja u školi i staviti ih u nadležnost administacije i privrede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Tehnički i tehnološki modernizirati obrazovanje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Otvoriti prostor najkvalitetnijim kadrovima u obrazovanju</a:t>
            </a:r>
          </a:p>
          <a:p>
            <a:pPr>
              <a:buFont typeface="+mj-lt"/>
              <a:buAutoNum type="arabicPeriod"/>
            </a:pPr>
            <a:r>
              <a:rPr lang="bs-Latn-BA" dirty="0" smtClean="0"/>
              <a:t>Podići materijalni status obrazovnih radnika</a:t>
            </a:r>
          </a:p>
          <a:p>
            <a:pPr>
              <a:buFont typeface="+mj-lt"/>
              <a:buAutoNum type="arabicPeriod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661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838" y="908720"/>
            <a:ext cx="7124700" cy="4176464"/>
          </a:xfrm>
        </p:spPr>
        <p:txBody>
          <a:bodyPr/>
          <a:lstStyle/>
          <a:p>
            <a:pPr marL="0" indent="0" algn="ctr">
              <a:buNone/>
            </a:pPr>
            <a:endParaRPr lang="bs-Latn-BA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bs-Latn-BA" sz="3600" dirty="0" smtClean="0">
                <a:solidFill>
                  <a:srgbClr val="FFFF00"/>
                </a:solidFill>
              </a:rPr>
              <a:t>HVALA NA PAŽNJI!</a:t>
            </a:r>
            <a:endParaRPr lang="bs-Latn-BA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9443" y="260649"/>
            <a:ext cx="7123080" cy="1080120"/>
          </a:xfrm>
        </p:spPr>
        <p:txBody>
          <a:bodyPr/>
          <a:lstStyle/>
          <a:p>
            <a:r>
              <a:rPr lang="bs-Latn-BA" dirty="0" smtClean="0"/>
              <a:t>PROSVJETNI RADNICI I ODNOS DRŽAVE 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2400" dirty="0" smtClean="0">
                <a:solidFill>
                  <a:srgbClr val="FFFF00"/>
                </a:solidFill>
              </a:rPr>
              <a:t>PROSVJETNI RADNICI</a:t>
            </a:r>
          </a:p>
          <a:p>
            <a:pPr>
              <a:buAutoNum type="alphaLcParenR"/>
            </a:pPr>
            <a:r>
              <a:rPr lang="bs-Latn-BA" sz="2400" dirty="0" smtClean="0"/>
              <a:t>su„privilegovani</a:t>
            </a:r>
            <a:r>
              <a:rPr lang="bs-Latn-BA" sz="2400" dirty="0" smtClean="0"/>
              <a:t>“ </a:t>
            </a:r>
            <a:r>
              <a:rPr lang="bs-Latn-BA" sz="2400" dirty="0" smtClean="0"/>
              <a:t>u društvu </a:t>
            </a:r>
            <a:r>
              <a:rPr lang="bs-Latn-BA" sz="2400" dirty="0" smtClean="0"/>
              <a:t>jer vole posao </a:t>
            </a:r>
            <a:r>
              <a:rPr lang="bs-Latn-BA" sz="2400" dirty="0" smtClean="0"/>
              <a:t>koji rade (rade iz ljubavi)</a:t>
            </a:r>
            <a:endParaRPr lang="bs-Latn-BA" sz="2400" dirty="0" smtClean="0"/>
          </a:p>
          <a:p>
            <a:pPr>
              <a:buAutoNum type="alphaLcParenR"/>
            </a:pPr>
            <a:r>
              <a:rPr lang="bs-Latn-BA" sz="2400" dirty="0" smtClean="0"/>
              <a:t>ne </a:t>
            </a:r>
            <a:r>
              <a:rPr lang="bs-Latn-BA" sz="2400" dirty="0" smtClean="0"/>
              <a:t>rade u obrazovanju             „iz nužde</a:t>
            </a:r>
            <a:r>
              <a:rPr lang="bs-Latn-BA" sz="2400" dirty="0" smtClean="0"/>
              <a:t>“ </a:t>
            </a:r>
          </a:p>
          <a:p>
            <a:pPr marL="0" indent="0">
              <a:buNone/>
            </a:pPr>
            <a:r>
              <a:rPr lang="bs-Latn-BA" sz="2400" dirty="0" smtClean="0"/>
              <a:t>Prosvjetni radnici su izabrali posao a ne posao njih</a:t>
            </a:r>
            <a:endParaRPr lang="bs-Latn-BA" sz="2400" dirty="0" smtClean="0"/>
          </a:p>
          <a:p>
            <a:pPr>
              <a:buAutoNum type="alphaLcParenR"/>
            </a:pP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3469242" cy="4104455"/>
          </a:xfrm>
        </p:spPr>
        <p:txBody>
          <a:bodyPr>
            <a:normAutofit lnSpcReduction="10000"/>
          </a:bodyPr>
          <a:lstStyle/>
          <a:p>
            <a:r>
              <a:rPr lang="bs-Latn-BA" sz="2400" dirty="0" smtClean="0">
                <a:solidFill>
                  <a:srgbClr val="FFFF00"/>
                </a:solidFill>
              </a:rPr>
              <a:t>ODNOS DRŽAVE</a:t>
            </a:r>
          </a:p>
          <a:p>
            <a:pPr>
              <a:buAutoNum type="alphaLcParenR"/>
            </a:pPr>
            <a:r>
              <a:rPr lang="bs-Latn-BA" sz="2400" dirty="0" smtClean="0"/>
              <a:t>U organizovanim, uređenim i naprednim zeljama </a:t>
            </a:r>
            <a:r>
              <a:rPr lang="bs-Latn-BA" sz="2400" u="sng" dirty="0" smtClean="0"/>
              <a:t>ulaganje u obrazovanje je investicija</a:t>
            </a:r>
            <a:endParaRPr lang="bs-Latn-BA" sz="2400" u="sng" dirty="0" smtClean="0"/>
          </a:p>
          <a:p>
            <a:pPr>
              <a:buAutoNum type="alphaLcParenR"/>
            </a:pPr>
            <a:r>
              <a:rPr lang="bs-Latn-BA" sz="2400" dirty="0" smtClean="0"/>
              <a:t>U Bosni i Hercegovini </a:t>
            </a:r>
            <a:r>
              <a:rPr lang="bs-Latn-BA" sz="2400" u="sng" dirty="0" smtClean="0"/>
              <a:t>ulaganje u obrazovanja je minimalno i tretira se kao potrošnja</a:t>
            </a:r>
            <a:endParaRPr lang="bs-Latn-BA" sz="2400" u="sng" dirty="0"/>
          </a:p>
        </p:txBody>
      </p:sp>
    </p:spTree>
    <p:extLst>
      <p:ext uri="{BB962C8B-B14F-4D97-AF65-F5344CB8AC3E}">
        <p14:creationId xmlns:p14="http://schemas.microsoft.com/office/powerpoint/2010/main" val="32190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bs-Latn-BA" dirty="0" smtClean="0"/>
              <a:t>ZAŠTO JE OBRAZOVANJE VAŽNO?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124744"/>
            <a:ext cx="7162958" cy="5256584"/>
          </a:xfrm>
        </p:spPr>
        <p:txBody>
          <a:bodyPr>
            <a:normAutofit fontScale="92500"/>
          </a:bodyPr>
          <a:lstStyle/>
          <a:p>
            <a:r>
              <a:rPr lang="bs-Latn-BA" sz="2400" dirty="0" smtClean="0"/>
              <a:t>TEMELJNA DRUŠTVENA DJELATNOST KOJA UTIČE I KREIRA</a:t>
            </a:r>
          </a:p>
          <a:p>
            <a:pPr>
              <a:buAutoNum type="alphaLcParenR"/>
            </a:pPr>
            <a:r>
              <a:rPr lang="bs-Latn-BA" sz="2400" dirty="0" smtClean="0"/>
              <a:t>Načela društvene vrijednosti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>
                <a:solidFill>
                  <a:srgbClr val="FFFF00"/>
                </a:solidFill>
              </a:rPr>
              <a:t>(demokratičnost, tolerancija, zakonitost, saradnja...)</a:t>
            </a:r>
          </a:p>
          <a:p>
            <a:pPr marL="0" indent="0">
              <a:buNone/>
            </a:pPr>
            <a:r>
              <a:rPr lang="bs-Latn-BA" sz="2400" dirty="0" smtClean="0"/>
              <a:t>b) Pogled na društvo, državu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>
                <a:solidFill>
                  <a:srgbClr val="FFFF00"/>
                </a:solidFill>
              </a:rPr>
              <a:t>(državotvornost, suživot, zajedništvo, patriotizam...)</a:t>
            </a:r>
          </a:p>
          <a:p>
            <a:pPr marL="0" indent="0">
              <a:buNone/>
            </a:pPr>
            <a:r>
              <a:rPr lang="bs-Latn-BA" sz="2400" dirty="0" smtClean="0"/>
              <a:t>c) Odnos prema čovjeku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>
                <a:solidFill>
                  <a:srgbClr val="FFFF00"/>
                </a:solidFill>
              </a:rPr>
              <a:t>(etika, moral, slidarnost, humanost, empatija...)</a:t>
            </a:r>
          </a:p>
          <a:p>
            <a:pPr marL="0" indent="0">
              <a:buNone/>
            </a:pPr>
            <a:r>
              <a:rPr lang="bs-Latn-BA" sz="2400" dirty="0" smtClean="0"/>
              <a:t>d) Odnos prema univerzalnim vrijednostima</a:t>
            </a:r>
          </a:p>
          <a:p>
            <a:pPr>
              <a:buFont typeface="Wingdings" pitchFamily="2" charset="2"/>
              <a:buChar char="v"/>
            </a:pPr>
            <a:r>
              <a:rPr lang="bs-Latn-BA" sz="2400" dirty="0" smtClean="0">
                <a:solidFill>
                  <a:srgbClr val="FFFF00"/>
                </a:solidFill>
              </a:rPr>
              <a:t>(sloboda, jednakost, ljudska prava...)</a:t>
            </a:r>
          </a:p>
          <a:p>
            <a:pPr marL="0" indent="0" algn="ctr">
              <a:buNone/>
            </a:pPr>
            <a:r>
              <a:rPr lang="bs-Latn-BA" sz="3200" dirty="0" smtClean="0">
                <a:solidFill>
                  <a:srgbClr val="FF0000"/>
                </a:solidFill>
              </a:rPr>
              <a:t>Obrazovanje-oblikovanje ličnosti</a:t>
            </a:r>
            <a:r>
              <a:rPr lang="bs-Latn-BA" sz="2400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591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OBRAZOVNI PROCES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09442" y="1412777"/>
            <a:ext cx="3471277" cy="3744416"/>
          </a:xfrm>
        </p:spPr>
        <p:txBody>
          <a:bodyPr/>
          <a:lstStyle/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a) FORMALNI</a:t>
            </a:r>
          </a:p>
          <a:p>
            <a:r>
              <a:rPr lang="bs-Latn-BA" dirty="0" smtClean="0"/>
              <a:t>Predškolsko</a:t>
            </a:r>
          </a:p>
          <a:p>
            <a:r>
              <a:rPr lang="bs-Latn-BA" dirty="0" smtClean="0"/>
              <a:t>Osnovno</a:t>
            </a:r>
            <a:endParaRPr lang="bs-Latn-BA" dirty="0" smtClean="0"/>
          </a:p>
          <a:p>
            <a:r>
              <a:rPr lang="bs-Latn-BA" dirty="0" smtClean="0"/>
              <a:t>Srednje</a:t>
            </a:r>
          </a:p>
          <a:p>
            <a:r>
              <a:rPr lang="bs-Latn-BA" dirty="0" smtClean="0"/>
              <a:t>Visoko</a:t>
            </a:r>
          </a:p>
          <a:p>
            <a:r>
              <a:rPr lang="bs-Latn-BA" dirty="0" smtClean="0"/>
              <a:t>Postdipolomski </a:t>
            </a:r>
            <a:r>
              <a:rPr lang="bs-Latn-BA" dirty="0" smtClean="0"/>
              <a:t>studij</a:t>
            </a:r>
          </a:p>
          <a:p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 smtClean="0">
                <a:solidFill>
                  <a:srgbClr val="FFFF00"/>
                </a:solidFill>
              </a:rPr>
              <a:t>b) NEFORMALNI</a:t>
            </a:r>
          </a:p>
          <a:p>
            <a:r>
              <a:rPr lang="bs-Latn-BA" dirty="0" smtClean="0"/>
              <a:t>Praćenje maučno-stručne literature</a:t>
            </a:r>
          </a:p>
          <a:p>
            <a:r>
              <a:rPr lang="bs-Latn-BA" dirty="0" smtClean="0"/>
              <a:t>Medijsko praćenje</a:t>
            </a:r>
          </a:p>
          <a:p>
            <a:r>
              <a:rPr lang="bs-Latn-BA" dirty="0" smtClean="0"/>
              <a:t>Učešće u javnom životu</a:t>
            </a:r>
          </a:p>
          <a:p>
            <a:r>
              <a:rPr lang="bs-Latn-BA" dirty="0" smtClean="0"/>
              <a:t>Konsultacije sa osobama od stručnog kredibiliteta</a:t>
            </a:r>
          </a:p>
          <a:p>
            <a:r>
              <a:rPr lang="bs-Latn-BA" dirty="0" smtClean="0"/>
              <a:t>Javno istupanje i branjenje sopstvenih stavova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587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ASPEKTI OBRAZOVNOG SISTEMA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800" dirty="0" smtClean="0"/>
              <a:t>1.Društveno </a:t>
            </a:r>
            <a:r>
              <a:rPr lang="bs-Latn-BA" sz="2800" dirty="0" smtClean="0"/>
              <a:t>- politički</a:t>
            </a:r>
            <a:endParaRPr lang="bs-Latn-BA" sz="2800" dirty="0" smtClean="0"/>
          </a:p>
          <a:p>
            <a:pPr marL="0" indent="0">
              <a:buNone/>
            </a:pPr>
            <a:r>
              <a:rPr lang="bs-Latn-BA" sz="2800" dirty="0" smtClean="0"/>
              <a:t>2. Ustavni</a:t>
            </a:r>
          </a:p>
          <a:p>
            <a:pPr marL="0" indent="0">
              <a:buNone/>
            </a:pPr>
            <a:r>
              <a:rPr lang="bs-Latn-BA" sz="2800" dirty="0" smtClean="0"/>
              <a:t>3. Zakonski i podzakonski</a:t>
            </a:r>
          </a:p>
          <a:p>
            <a:pPr marL="0" indent="0">
              <a:buNone/>
            </a:pPr>
            <a:r>
              <a:rPr lang="bs-Latn-BA" sz="2800" dirty="0" smtClean="0"/>
              <a:t>4. Funkcionalni</a:t>
            </a:r>
          </a:p>
          <a:p>
            <a:pPr marL="0" indent="0">
              <a:buNone/>
            </a:pPr>
            <a:r>
              <a:rPr lang="bs-Latn-BA" sz="2800" dirty="0" smtClean="0"/>
              <a:t>5. Kadrovski</a:t>
            </a:r>
          </a:p>
          <a:p>
            <a:pPr marL="0" indent="0">
              <a:buNone/>
            </a:pPr>
            <a:r>
              <a:rPr lang="bs-Latn-BA" sz="2800" dirty="0" smtClean="0"/>
              <a:t>6. Materijalni</a:t>
            </a:r>
          </a:p>
          <a:p>
            <a:pPr marL="0" indent="0">
              <a:buNone/>
            </a:pPr>
            <a:r>
              <a:rPr lang="bs-Latn-BA" sz="2800" dirty="0" smtClean="0"/>
              <a:t>7.Radno- pravni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35956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008112"/>
          </a:xfrm>
        </p:spPr>
        <p:txBody>
          <a:bodyPr/>
          <a:lstStyle/>
          <a:p>
            <a:r>
              <a:rPr lang="bs-Latn-BA" dirty="0" smtClean="0"/>
              <a:t>1.DRUŠTVENO-POLITIČKI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052736"/>
            <a:ext cx="7125112" cy="5616623"/>
          </a:xfrm>
        </p:spPr>
        <p:txBody>
          <a:bodyPr>
            <a:normAutofit fontScale="47500" lnSpcReduction="20000"/>
          </a:bodyPr>
          <a:lstStyle/>
          <a:p>
            <a:r>
              <a:rPr lang="bs-Latn-BA" sz="5100" u="sng" dirty="0" smtClean="0">
                <a:solidFill>
                  <a:srgbClr val="FFFF00"/>
                </a:solidFill>
              </a:rPr>
              <a:t>NEKADA: </a:t>
            </a:r>
          </a:p>
          <a:p>
            <a:r>
              <a:rPr lang="bs-Latn-BA" sz="5100" dirty="0" smtClean="0"/>
              <a:t>Djelatnst od posebnog društvenog uticaja</a:t>
            </a:r>
          </a:p>
          <a:p>
            <a:r>
              <a:rPr lang="bs-Latn-BA" sz="5100" dirty="0" smtClean="0"/>
              <a:t>Ideološka </a:t>
            </a:r>
            <a:r>
              <a:rPr lang="bs-Latn-BA" sz="5100" dirty="0" smtClean="0"/>
              <a:t>osnova (isticanje zajedništva, jedankosti, solidarnosti...)</a:t>
            </a:r>
            <a:endParaRPr lang="bs-Latn-BA" sz="5100" dirty="0" smtClean="0"/>
          </a:p>
          <a:p>
            <a:r>
              <a:rPr lang="bs-Latn-BA" sz="5100" dirty="0" smtClean="0"/>
              <a:t>Odgojna komponenta</a:t>
            </a:r>
          </a:p>
          <a:p>
            <a:r>
              <a:rPr lang="bs-Latn-BA" sz="5100" dirty="0" smtClean="0"/>
              <a:t>Naučni temelj</a:t>
            </a:r>
          </a:p>
          <a:p>
            <a:r>
              <a:rPr lang="bs-Latn-BA" sz="5100" u="sng" dirty="0" smtClean="0">
                <a:solidFill>
                  <a:srgbClr val="FFFF00"/>
                </a:solidFill>
              </a:rPr>
              <a:t>DANAS</a:t>
            </a:r>
          </a:p>
          <a:p>
            <a:r>
              <a:rPr lang="bs-Latn-BA" sz="5100" dirty="0" smtClean="0"/>
              <a:t>Nije djelatnost od posebnog društvenog uticaja</a:t>
            </a:r>
          </a:p>
          <a:p>
            <a:r>
              <a:rPr lang="bs-Latn-BA" sz="5100" dirty="0" smtClean="0"/>
              <a:t>Nacionalno-vjerska </a:t>
            </a:r>
            <a:r>
              <a:rPr lang="bs-Latn-BA" sz="5100" dirty="0" smtClean="0"/>
              <a:t>ideologija (nacija i religija primarne konponente-isticanje posebnosti i različitosti, homogenizacija)</a:t>
            </a:r>
            <a:endParaRPr lang="bs-Latn-BA" sz="5100" dirty="0" smtClean="0"/>
          </a:p>
          <a:p>
            <a:r>
              <a:rPr lang="bs-Latn-BA" sz="5100" dirty="0" smtClean="0"/>
              <a:t>Demokratija bez odgovornosti </a:t>
            </a:r>
          </a:p>
          <a:p>
            <a:r>
              <a:rPr lang="bs-Latn-BA" sz="5100" dirty="0" smtClean="0"/>
              <a:t>Podobnost umjesto kritičkog promišljanja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498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2029"/>
            <a:ext cx="7125113" cy="648071"/>
          </a:xfrm>
        </p:spPr>
        <p:txBody>
          <a:bodyPr/>
          <a:lstStyle/>
          <a:p>
            <a:r>
              <a:rPr lang="bs-Latn-BA" dirty="0" smtClean="0"/>
              <a:t>2. USTAVNI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124744"/>
            <a:ext cx="7125112" cy="5400601"/>
          </a:xfrm>
        </p:spPr>
        <p:txBody>
          <a:bodyPr>
            <a:noAutofit/>
          </a:bodyPr>
          <a:lstStyle/>
          <a:p>
            <a:r>
              <a:rPr lang="bs-Latn-BA" sz="2400" dirty="0" smtClean="0">
                <a:solidFill>
                  <a:srgbClr val="FFFF00"/>
                </a:solidFill>
              </a:rPr>
              <a:t>Nadležnost nad sektorom obrazovanja ima Kanton, što podrazumjeva: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Utvrđivanje obrazovne politike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Donošenje zakonske i pozakonke regulative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Vođenje kadrovske politike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Vođenje upisne politike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Nadzor i kontrola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Osnivanje obrazovnih institucija i ustanova</a:t>
            </a:r>
          </a:p>
          <a:p>
            <a:pPr>
              <a:buFont typeface="+mj-lt"/>
              <a:buAutoNum type="arabicPeriod"/>
            </a:pPr>
            <a:r>
              <a:rPr lang="bs-Latn-BA" sz="2400" dirty="0" smtClean="0"/>
              <a:t>Finansiranje </a:t>
            </a:r>
          </a:p>
          <a:p>
            <a:r>
              <a:rPr lang="bs-Latn-BA" sz="2400" dirty="0" smtClean="0">
                <a:solidFill>
                  <a:srgbClr val="FFFF00"/>
                </a:solidFill>
              </a:rPr>
              <a:t>Intencija da se nadležnost spusti na nivo općina umjesto na nivo Federacije BiH</a:t>
            </a:r>
          </a:p>
          <a:p>
            <a:pPr>
              <a:buFont typeface="+mj-lt"/>
              <a:buAutoNum type="arabicPeriod"/>
            </a:pPr>
            <a:endParaRPr lang="bs-Latn-BA" sz="2000" dirty="0" smtClean="0"/>
          </a:p>
          <a:p>
            <a:pPr>
              <a:buFont typeface="+mj-lt"/>
              <a:buAutoNum type="arabicPeriod"/>
            </a:pPr>
            <a:endParaRPr lang="bs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23041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792087"/>
          </a:xfrm>
        </p:spPr>
        <p:txBody>
          <a:bodyPr/>
          <a:lstStyle/>
          <a:p>
            <a:r>
              <a:rPr lang="bs-Latn-BA" dirty="0" smtClean="0"/>
              <a:t>3. ZAKON O OSNOVNOJ ŠKOLI</a:t>
            </a:r>
            <a:endParaRPr lang="bs-Latn-B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187624" y="908720"/>
            <a:ext cx="3132494" cy="504056"/>
          </a:xfrm>
        </p:spPr>
        <p:txBody>
          <a:bodyPr/>
          <a:lstStyle/>
          <a:p>
            <a:r>
              <a:rPr lang="bs-Latn-BA" u="sng" dirty="0" smtClean="0"/>
              <a:t>Hronologija zakona</a:t>
            </a:r>
            <a:endParaRPr lang="bs-Latn-B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71600" y="1628800"/>
            <a:ext cx="3471277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s-Latn-BA" sz="7200" dirty="0" smtClean="0"/>
          </a:p>
          <a:p>
            <a:r>
              <a:rPr lang="bs-Latn-BA" sz="9600" dirty="0" smtClean="0"/>
              <a:t>Donesen 2000 –formalno spojio  dva odvojena obrazovna sistema a faktički zadržao njihovo funkcionisanje</a:t>
            </a:r>
          </a:p>
          <a:p>
            <a:r>
              <a:rPr lang="bs-Latn-BA" sz="9600" dirty="0" smtClean="0"/>
              <a:t>Okvirni zakon o osnovnom i srednjem obrazovanju u BiH</a:t>
            </a:r>
          </a:p>
          <a:p>
            <a:r>
              <a:rPr lang="bs-Latn-BA" sz="9600" dirty="0" smtClean="0"/>
              <a:t>Izmjene i dopune Zakona o osnovnoj školi 2005-proglasio Visoki predstavnik u BIH-nikada nije implementiran</a:t>
            </a:r>
          </a:p>
          <a:p>
            <a:endParaRPr lang="bs-Latn-BA" sz="2400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5001474" y="836713"/>
            <a:ext cx="3133080" cy="576063"/>
          </a:xfrm>
        </p:spPr>
        <p:txBody>
          <a:bodyPr/>
          <a:lstStyle/>
          <a:p>
            <a:r>
              <a:rPr lang="bs-Latn-BA" u="sng" dirty="0" smtClean="0">
                <a:solidFill>
                  <a:srgbClr val="FFFF00"/>
                </a:solidFill>
              </a:rPr>
              <a:t>Trenutno važeći zakon</a:t>
            </a:r>
            <a:endParaRPr lang="bs-Latn-BA" u="sng" dirty="0">
              <a:solidFill>
                <a:srgbClr val="FFFF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716016" y="1628800"/>
            <a:ext cx="3471275" cy="4191941"/>
          </a:xfrm>
        </p:spPr>
        <p:txBody>
          <a:bodyPr>
            <a:noAutofit/>
          </a:bodyPr>
          <a:lstStyle/>
          <a:p>
            <a:r>
              <a:rPr lang="bs-Latn-BA" sz="2400" dirty="0" smtClean="0">
                <a:solidFill>
                  <a:srgbClr val="FFFF00"/>
                </a:solidFill>
              </a:rPr>
              <a:t>Prevaziđen gotovo u svim elementima</a:t>
            </a:r>
          </a:p>
          <a:p>
            <a:r>
              <a:rPr lang="bs-Latn-BA" sz="2400" dirty="0" smtClean="0">
                <a:solidFill>
                  <a:srgbClr val="FFFF00"/>
                </a:solidFill>
              </a:rPr>
              <a:t>Ne prepoznaje bolonjski sistem obrazovanja</a:t>
            </a:r>
          </a:p>
          <a:p>
            <a:r>
              <a:rPr lang="bs-Latn-BA" sz="2400" dirty="0" smtClean="0">
                <a:solidFill>
                  <a:srgbClr val="FFFF00"/>
                </a:solidFill>
              </a:rPr>
              <a:t>Ne razrađuje devetogodišnje obrazovanje</a:t>
            </a:r>
          </a:p>
          <a:p>
            <a:r>
              <a:rPr lang="bs-Latn-BA" sz="2400" dirty="0" smtClean="0">
                <a:solidFill>
                  <a:srgbClr val="FFFF00"/>
                </a:solidFill>
              </a:rPr>
              <a:t>Ne razrađuje inkluziju kao sastavni dio obrazovnog procesa</a:t>
            </a:r>
            <a:endParaRPr lang="bs-Latn-BA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504055"/>
          </a:xfrm>
        </p:spPr>
        <p:txBody>
          <a:bodyPr/>
          <a:lstStyle/>
          <a:p>
            <a:r>
              <a:rPr lang="bs-Latn-BA" dirty="0" smtClean="0">
                <a:solidFill>
                  <a:srgbClr val="FFFF00"/>
                </a:solidFill>
              </a:rPr>
              <a:t>Podzakonski akti</a:t>
            </a:r>
            <a:endParaRPr lang="bs-Latn-BA" dirty="0">
              <a:solidFill>
                <a:srgbClr val="FFFF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009442" y="764704"/>
            <a:ext cx="7450989" cy="5904656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bs-Latn-BA" sz="2000" dirty="0" smtClean="0"/>
              <a:t>Pedagoški standardi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Kriteriji i procedure za prijem radnika, smanjenju norme i proglašenju tehnološkog viška u osnovnim i srednjim školama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ocjenjivanju učenika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praćenju , ocjenjivanju i napredovanju nastavnika i stručnih saradnika u osnovnim i srednim školama u Srednjobosanskom kantonu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stručno-pedagoškom, nadzoru u odgojnim i obrazovnim ustanovama u Srednjobosanskom kantonu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polaganju predmetnih i razrednih ispita u osnovnoj školi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odgoju i obrazovanju djece sa poteškoćama u razvoju i posebnim obrazovnim potrebama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izboru, imenovanju i radu upravnih odbora u osnovnim i srednjim školama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takmičenju učenika osnovnih i srednjih škola</a:t>
            </a:r>
          </a:p>
          <a:p>
            <a:pPr>
              <a:buFont typeface="+mj-lt"/>
              <a:buAutoNum type="arabicPeriod"/>
            </a:pPr>
            <a:r>
              <a:rPr lang="bs-Latn-BA" sz="2000" dirty="0" smtClean="0"/>
              <a:t>Pravilnik o primjeni informacionog sistema EMIS u osnovnim i srednjim školama</a:t>
            </a:r>
          </a:p>
          <a:p>
            <a:pPr>
              <a:buFont typeface="+mj-lt"/>
              <a:buAutoNum type="arabicPeriod"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448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535</TotalTime>
  <Words>1052</Words>
  <Application>Microsoft Office PowerPoint</Application>
  <PresentationFormat>On-screen Show (4:3)</PresentationFormat>
  <Paragraphs>183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Winter</vt:lpstr>
      <vt:lpstr>T  E  M  A: OSNOVNO OBRAZOVANJE NA PODRUČJU SREDNJOBOSANSKOG KANTONA-PREPREKE I MOGUĆNOSTI UNAPREĐENJA</vt:lpstr>
      <vt:lpstr>PROSVJETNI RADNICI I ODNOS DRŽAVE </vt:lpstr>
      <vt:lpstr>ZAŠTO JE OBRAZOVANJE VAŽNO?</vt:lpstr>
      <vt:lpstr>OBRAZOVNI PROCES</vt:lpstr>
      <vt:lpstr>ASPEKTI OBRAZOVNOG SISTEMA</vt:lpstr>
      <vt:lpstr>1.DRUŠTVENO-POLITIČKI</vt:lpstr>
      <vt:lpstr>2. USTAVNI</vt:lpstr>
      <vt:lpstr>3. ZAKON O OSNOVNOJ ŠKOLI</vt:lpstr>
      <vt:lpstr>Podzakonski akti</vt:lpstr>
      <vt:lpstr>4. FUNKCIONALNI</vt:lpstr>
      <vt:lpstr>5. KADROVSKI</vt:lpstr>
      <vt:lpstr>6. MATERIJALNI</vt:lpstr>
      <vt:lpstr>a) Struktura rashoda u osnovnom obrazovanju</vt:lpstr>
      <vt:lpstr>7. RADNO-PRAVNI</vt:lpstr>
      <vt:lpstr>KOLEKTIVNI UGOVOR ZA OSNOVNO OBRAZOVANJE U SBK</vt:lpstr>
      <vt:lpstr>ŠTO JE POTREBNO ZA UNAPREĐENJE?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OBRAZOVANJE U SREDNJOBOSANSKOM KANTONU</dc:title>
  <dc:creator>Windows User</dc:creator>
  <cp:lastModifiedBy>Sindikat</cp:lastModifiedBy>
  <cp:revision>46</cp:revision>
  <cp:lastPrinted>2019-06-02T10:54:11Z</cp:lastPrinted>
  <dcterms:created xsi:type="dcterms:W3CDTF">2019-04-28T15:15:51Z</dcterms:created>
  <dcterms:modified xsi:type="dcterms:W3CDTF">2019-06-15T11:44:35Z</dcterms:modified>
</cp:coreProperties>
</file>